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8" r:id="rId3"/>
    <p:sldId id="260" r:id="rId4"/>
    <p:sldId id="266" r:id="rId5"/>
    <p:sldId id="264" r:id="rId6"/>
    <p:sldId id="261" r:id="rId7"/>
    <p:sldId id="275" r:id="rId8"/>
    <p:sldId id="272" r:id="rId9"/>
    <p:sldId id="267" r:id="rId10"/>
    <p:sldId id="257" r:id="rId11"/>
    <p:sldId id="273" r:id="rId12"/>
    <p:sldId id="268" r:id="rId13"/>
    <p:sldId id="269" r:id="rId14"/>
    <p:sldId id="274" r:id="rId15"/>
    <p:sldId id="270" r:id="rId16"/>
    <p:sldId id="271" r:id="rId17"/>
    <p:sldId id="265" r:id="rId18"/>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76" autoAdjust="0"/>
  </p:normalViewPr>
  <p:slideViewPr>
    <p:cSldViewPr>
      <p:cViewPr varScale="1">
        <p:scale>
          <a:sx n="37" d="100"/>
          <a:sy n="37" d="100"/>
        </p:scale>
        <p:origin x="1308" y="24"/>
      </p:cViewPr>
      <p:guideLst>
        <p:guide orient="horz" pos="2160"/>
        <p:guide pos="2880"/>
      </p:guideLst>
    </p:cSldViewPr>
  </p:slideViewPr>
  <p:notesTextViewPr>
    <p:cViewPr>
      <p:scale>
        <a:sx n="1" d="1"/>
        <a:sy n="1" d="1"/>
      </p:scale>
      <p:origin x="0" y="0"/>
    </p:cViewPr>
  </p:notesTextViewPr>
  <p:sorterViewPr>
    <p:cViewPr>
      <p:scale>
        <a:sx n="100" d="100"/>
        <a:sy n="100" d="100"/>
      </p:scale>
      <p:origin x="0" y="1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44BB0FC1-88A7-46A5-B6BD-73C21C1FF3C1}" type="datetimeFigureOut">
              <a:rPr lang="en-US" smtClean="0"/>
              <a:t>4/17/2014</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E8AC933A-8598-47C4-8BB9-CFCF01C8CD27}" type="slidenum">
              <a:rPr lang="en-US" smtClean="0"/>
              <a:t>‹#›</a:t>
            </a:fld>
            <a:endParaRPr lang="en-US"/>
          </a:p>
        </p:txBody>
      </p:sp>
    </p:spTree>
    <p:extLst>
      <p:ext uri="{BB962C8B-B14F-4D97-AF65-F5344CB8AC3E}">
        <p14:creationId xmlns:p14="http://schemas.microsoft.com/office/powerpoint/2010/main" val="953930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C24D753D-B894-4B92-8FF5-53524E482AF4}" type="datetimeFigureOut">
              <a:rPr lang="en-US" smtClean="0"/>
              <a:pPr/>
              <a:t>4/17/2014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746E1A78-5B48-4CA2-BBBA-DB8733CF9755}" type="slidenum">
              <a:rPr lang="en-US" smtClean="0"/>
              <a:pPr/>
              <a:t>‹#›</a:t>
            </a:fld>
            <a:endParaRPr lang="en-US"/>
          </a:p>
        </p:txBody>
      </p:sp>
    </p:spTree>
    <p:extLst>
      <p:ext uri="{BB962C8B-B14F-4D97-AF65-F5344CB8AC3E}">
        <p14:creationId xmlns:p14="http://schemas.microsoft.com/office/powerpoint/2010/main" val="10724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6E1A78-5B48-4CA2-BBBA-DB8733CF9755}" type="slidenum">
              <a:rPr lang="en-US" smtClean="0"/>
              <a:pPr/>
              <a:t>1</a:t>
            </a:fld>
            <a:endParaRPr lang="en-US"/>
          </a:p>
        </p:txBody>
      </p:sp>
    </p:spTree>
    <p:extLst>
      <p:ext uri="{BB962C8B-B14F-4D97-AF65-F5344CB8AC3E}">
        <p14:creationId xmlns:p14="http://schemas.microsoft.com/office/powerpoint/2010/main" val="2025282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CONTINUED; REQUIRED FOR</a:t>
            </a:r>
            <a:r>
              <a:rPr lang="en-US" b="1" baseline="0" dirty="0" smtClean="0"/>
              <a:t> EACH BUDGE PROPOSAL, IN RANKING ORDER</a:t>
            </a:r>
          </a:p>
          <a:p>
            <a:r>
              <a:rPr lang="en-US" b="1" baseline="0" dirty="0" smtClean="0"/>
              <a:t>Explain how you feel the budget request meets each category.  These are the categories that hearing attendees will be using to rate the proposals.</a:t>
            </a:r>
          </a:p>
          <a:p>
            <a:endParaRPr lang="en-US" b="1" dirty="0" smtClean="0"/>
          </a:p>
        </p:txBody>
      </p:sp>
      <p:sp>
        <p:nvSpPr>
          <p:cNvPr id="4" name="Slide Number Placeholder 3"/>
          <p:cNvSpPr>
            <a:spLocks noGrp="1"/>
          </p:cNvSpPr>
          <p:nvPr>
            <p:ph type="sldNum" sz="quarter" idx="10"/>
          </p:nvPr>
        </p:nvSpPr>
        <p:spPr/>
        <p:txBody>
          <a:bodyPr/>
          <a:lstStyle/>
          <a:p>
            <a:fld id="{746E1A78-5B48-4CA2-BBBA-DB8733CF9755}" type="slidenum">
              <a:rPr lang="en-US" smtClean="0"/>
              <a:pPr/>
              <a:t>10</a:t>
            </a:fld>
            <a:endParaRPr lang="en-US"/>
          </a:p>
        </p:txBody>
      </p:sp>
    </p:spTree>
    <p:extLst>
      <p:ext uri="{BB962C8B-B14F-4D97-AF65-F5344CB8AC3E}">
        <p14:creationId xmlns:p14="http://schemas.microsoft.com/office/powerpoint/2010/main" val="1344272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11</a:t>
            </a:fld>
            <a:endParaRPr lang="en-US"/>
          </a:p>
        </p:txBody>
      </p:sp>
    </p:spTree>
    <p:extLst>
      <p:ext uri="{BB962C8B-B14F-4D97-AF65-F5344CB8AC3E}">
        <p14:creationId xmlns:p14="http://schemas.microsoft.com/office/powerpoint/2010/main" val="522041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FOR</a:t>
            </a:r>
            <a:r>
              <a:rPr lang="en-US" b="1" baseline="0" dirty="0" smtClean="0"/>
              <a:t> EACH BUDGE PROPOSAL, IN RANKING ORDER</a:t>
            </a:r>
            <a:endParaRPr lang="en-US" b="1" dirty="0" smtClean="0"/>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Times New Roman" pitchFamily="18" charset="0"/>
              </a:rPr>
              <a:t>Clarify Required for </a:t>
            </a:r>
            <a:r>
              <a:rPr kumimoji="0" lang="en-US" sz="1200" b="0" i="0" u="none" strike="noStrike" cap="none" normalizeH="0" baseline="0" dirty="0" err="1" smtClean="0">
                <a:ln>
                  <a:noFill/>
                </a:ln>
                <a:solidFill>
                  <a:schemeClr val="tx1"/>
                </a:solidFill>
                <a:effectLst/>
                <a:latin typeface="Calibri" pitchFamily="34" charset="0"/>
                <a:cs typeface="Times New Roman" pitchFamily="18" charset="0"/>
              </a:rPr>
              <a:t>Counc</a:t>
            </a:r>
            <a:r>
              <a:rPr kumimoji="0" lang="en-US" sz="1200" b="0" i="0" u="none" strike="noStrike" cap="none" normalizeH="0" baseline="0" dirty="0" smtClean="0">
                <a:ln>
                  <a:noFill/>
                </a:ln>
                <a:solidFill>
                  <a:schemeClr val="tx1"/>
                </a:solidFill>
                <a:effectLst/>
                <a:latin typeface="Calibri" pitchFamily="34" charset="0"/>
                <a:cs typeface="Times New Roman" pitchFamily="18" charset="0"/>
              </a:rPr>
              <a:t> Members</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12</a:t>
            </a:fld>
            <a:endParaRPr lang="en-US"/>
          </a:p>
        </p:txBody>
      </p:sp>
    </p:spTree>
    <p:extLst>
      <p:ext uri="{BB962C8B-B14F-4D97-AF65-F5344CB8AC3E}">
        <p14:creationId xmlns:p14="http://schemas.microsoft.com/office/powerpoint/2010/main" val="1344272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CONTINUED; REQUIRED FOR</a:t>
            </a:r>
            <a:r>
              <a:rPr lang="en-US" b="1" baseline="0" dirty="0" smtClean="0"/>
              <a:t> EACH BUDGE PROPOSAL, IN RANKING ORDER</a:t>
            </a:r>
          </a:p>
          <a:p>
            <a:endParaRPr lang="en-US" b="1" dirty="0" smtClean="0"/>
          </a:p>
        </p:txBody>
      </p:sp>
      <p:sp>
        <p:nvSpPr>
          <p:cNvPr id="4" name="Slide Number Placeholder 3"/>
          <p:cNvSpPr>
            <a:spLocks noGrp="1"/>
          </p:cNvSpPr>
          <p:nvPr>
            <p:ph type="sldNum" sz="quarter" idx="10"/>
          </p:nvPr>
        </p:nvSpPr>
        <p:spPr/>
        <p:txBody>
          <a:bodyPr/>
          <a:lstStyle/>
          <a:p>
            <a:fld id="{746E1A78-5B48-4CA2-BBBA-DB8733CF9755}" type="slidenum">
              <a:rPr lang="en-US" smtClean="0"/>
              <a:pPr/>
              <a:t>13</a:t>
            </a:fld>
            <a:endParaRPr lang="en-US"/>
          </a:p>
        </p:txBody>
      </p:sp>
    </p:spTree>
    <p:extLst>
      <p:ext uri="{BB962C8B-B14F-4D97-AF65-F5344CB8AC3E}">
        <p14:creationId xmlns:p14="http://schemas.microsoft.com/office/powerpoint/2010/main" val="1344272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6E1A78-5B48-4CA2-BBBA-DB8733CF9755}" type="slidenum">
              <a:rPr lang="en-US" smtClean="0"/>
              <a:pPr/>
              <a:t>14</a:t>
            </a:fld>
            <a:endParaRPr lang="en-US"/>
          </a:p>
        </p:txBody>
      </p:sp>
    </p:spTree>
    <p:extLst>
      <p:ext uri="{BB962C8B-B14F-4D97-AF65-F5344CB8AC3E}">
        <p14:creationId xmlns:p14="http://schemas.microsoft.com/office/powerpoint/2010/main" val="362779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FOR</a:t>
            </a:r>
            <a:r>
              <a:rPr lang="en-US" b="1" baseline="0" dirty="0" smtClean="0"/>
              <a:t> EACH BUDGE PROPOSAL, IN RANKING ORDER</a:t>
            </a:r>
            <a:endParaRPr lang="en-US" b="1"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p>
            <a:endParaRPr lang="en-US" b="1" dirty="0" smtClean="0"/>
          </a:p>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15</a:t>
            </a:fld>
            <a:endParaRPr lang="en-US"/>
          </a:p>
        </p:txBody>
      </p:sp>
    </p:spTree>
    <p:extLst>
      <p:ext uri="{BB962C8B-B14F-4D97-AF65-F5344CB8AC3E}">
        <p14:creationId xmlns:p14="http://schemas.microsoft.com/office/powerpoint/2010/main" val="1344272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CONTINUED; REQUIRED FOR</a:t>
            </a:r>
            <a:r>
              <a:rPr lang="en-US" b="1" baseline="0" dirty="0" smtClean="0"/>
              <a:t> EACH BUDGE PROPOSAL, IN RANKING ORDER</a:t>
            </a:r>
          </a:p>
          <a:p>
            <a:endParaRPr lang="en-US" b="1" dirty="0" smtClean="0"/>
          </a:p>
        </p:txBody>
      </p:sp>
      <p:sp>
        <p:nvSpPr>
          <p:cNvPr id="4" name="Slide Number Placeholder 3"/>
          <p:cNvSpPr>
            <a:spLocks noGrp="1"/>
          </p:cNvSpPr>
          <p:nvPr>
            <p:ph type="sldNum" sz="quarter" idx="10"/>
          </p:nvPr>
        </p:nvSpPr>
        <p:spPr/>
        <p:txBody>
          <a:bodyPr/>
          <a:lstStyle/>
          <a:p>
            <a:fld id="{746E1A78-5B48-4CA2-BBBA-DB8733CF9755}" type="slidenum">
              <a:rPr lang="en-US" smtClean="0"/>
              <a:pPr/>
              <a:t>16</a:t>
            </a:fld>
            <a:endParaRPr lang="en-US"/>
          </a:p>
        </p:txBody>
      </p:sp>
    </p:spTree>
    <p:extLst>
      <p:ext uri="{BB962C8B-B14F-4D97-AF65-F5344CB8AC3E}">
        <p14:creationId xmlns:p14="http://schemas.microsoft.com/office/powerpoint/2010/main" val="1344272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Please sum up your</a:t>
            </a:r>
            <a:r>
              <a:rPr lang="en-US" b="1" baseline="0" dirty="0" smtClean="0"/>
              <a:t> rationale for budget requests and be ready to answer any questions related to your requests. </a:t>
            </a:r>
            <a:endParaRPr lang="en-US" b="1"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17</a:t>
            </a:fld>
            <a:endParaRPr lang="en-US"/>
          </a:p>
        </p:txBody>
      </p:sp>
    </p:spTree>
    <p:extLst>
      <p:ext uri="{BB962C8B-B14F-4D97-AF65-F5344CB8AC3E}">
        <p14:creationId xmlns:p14="http://schemas.microsoft.com/office/powerpoint/2010/main" val="385677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a:t>
            </a:r>
          </a:p>
          <a:p>
            <a:r>
              <a:rPr lang="en-US" b="0" dirty="0" smtClean="0"/>
              <a:t>Please</a:t>
            </a:r>
            <a:r>
              <a:rPr lang="en-US" b="0" baseline="0" dirty="0" smtClean="0"/>
              <a:t> describe the departments/grants you over-see</a:t>
            </a:r>
            <a:endParaRPr lang="en-US" b="0" dirty="0" smtClean="0"/>
          </a:p>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2</a:t>
            </a:fld>
            <a:endParaRPr lang="en-US"/>
          </a:p>
        </p:txBody>
      </p:sp>
    </p:spTree>
    <p:extLst>
      <p:ext uri="{BB962C8B-B14F-4D97-AF65-F5344CB8AC3E}">
        <p14:creationId xmlns:p14="http://schemas.microsoft.com/office/powerpoint/2010/main" val="2473322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a:t>
            </a:r>
          </a:p>
          <a:p>
            <a:r>
              <a:rPr lang="en-US" b="0" dirty="0" smtClean="0"/>
              <a:t>Highlight</a:t>
            </a:r>
            <a:r>
              <a:rPr lang="en-US" b="0" baseline="0" dirty="0" smtClean="0"/>
              <a:t> your department vision and how each aligns with one or more of the core themes;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2060"/>
                </a:solidFill>
              </a:rPr>
              <a:t>Student Achievement / Teaching &amp; Learning / College Culture &amp; Climate / Community Engagement &amp; Partnerships</a:t>
            </a:r>
            <a:endParaRPr lang="en-US" sz="1200" dirty="0" smtClean="0">
              <a:solidFill>
                <a:srgbClr val="002060"/>
              </a:solidFill>
            </a:endParaRPr>
          </a:p>
          <a:p>
            <a:endParaRPr lang="en-US" b="0" baseline="0" dirty="0" smtClean="0"/>
          </a:p>
        </p:txBody>
      </p:sp>
      <p:sp>
        <p:nvSpPr>
          <p:cNvPr id="4" name="Slide Number Placeholder 3"/>
          <p:cNvSpPr>
            <a:spLocks noGrp="1"/>
          </p:cNvSpPr>
          <p:nvPr>
            <p:ph type="sldNum" sz="quarter" idx="10"/>
          </p:nvPr>
        </p:nvSpPr>
        <p:spPr/>
        <p:txBody>
          <a:bodyPr/>
          <a:lstStyle/>
          <a:p>
            <a:fld id="{746E1A78-5B48-4CA2-BBBA-DB8733CF9755}" type="slidenum">
              <a:rPr lang="en-US" smtClean="0"/>
              <a:pPr/>
              <a:t>3</a:t>
            </a:fld>
            <a:endParaRPr lang="en-US"/>
          </a:p>
        </p:txBody>
      </p:sp>
    </p:spTree>
    <p:extLst>
      <p:ext uri="{BB962C8B-B14F-4D97-AF65-F5344CB8AC3E}">
        <p14:creationId xmlns:p14="http://schemas.microsoft.com/office/powerpoint/2010/main" val="74743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OPTIONAL, IF SPACE NEEDED</a:t>
            </a:r>
          </a:p>
          <a:p>
            <a:r>
              <a:rPr lang="en-US" b="0" dirty="0" smtClean="0"/>
              <a:t>Highlight</a:t>
            </a:r>
            <a:r>
              <a:rPr lang="en-US" b="0" baseline="0" dirty="0" smtClean="0"/>
              <a:t> your department vision and how each aligns with one or more of the core themes;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2060"/>
                </a:solidFill>
              </a:rPr>
              <a:t>Student Achievement / Teaching &amp; Learning / College Culture &amp; Climate / Community Engagement &amp; Partnerships</a:t>
            </a:r>
            <a:endParaRPr lang="en-US" sz="1200" dirty="0" smtClean="0">
              <a:solidFill>
                <a:srgbClr val="002060"/>
              </a:solidFill>
            </a:endParaRPr>
          </a:p>
          <a:p>
            <a:endParaRPr lang="en-US" b="0" baseline="0" dirty="0" smtClean="0"/>
          </a:p>
        </p:txBody>
      </p:sp>
      <p:sp>
        <p:nvSpPr>
          <p:cNvPr id="4" name="Slide Number Placeholder 3"/>
          <p:cNvSpPr>
            <a:spLocks noGrp="1"/>
          </p:cNvSpPr>
          <p:nvPr>
            <p:ph type="sldNum" sz="quarter" idx="10"/>
          </p:nvPr>
        </p:nvSpPr>
        <p:spPr/>
        <p:txBody>
          <a:bodyPr/>
          <a:lstStyle/>
          <a:p>
            <a:fld id="{746E1A78-5B48-4CA2-BBBA-DB8733CF9755}" type="slidenum">
              <a:rPr lang="en-US" smtClean="0"/>
              <a:pPr/>
              <a:t>4</a:t>
            </a:fld>
            <a:endParaRPr lang="en-US"/>
          </a:p>
        </p:txBody>
      </p:sp>
    </p:spTree>
    <p:extLst>
      <p:ext uri="{BB962C8B-B14F-4D97-AF65-F5344CB8AC3E}">
        <p14:creationId xmlns:p14="http://schemas.microsoft.com/office/powerpoint/2010/main" val="74743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a:t>
            </a:r>
            <a:endParaRPr lang="en-US" b="1" baseline="0" dirty="0" smtClean="0"/>
          </a:p>
          <a:p>
            <a:r>
              <a:rPr lang="en-US" baseline="0" dirty="0" smtClean="0"/>
              <a:t>Please provide overview of your departments current or ongoing budget constraints, vacant or personnel changes, organizational restructuring</a:t>
            </a:r>
            <a:r>
              <a:rPr lang="en-US" dirty="0" smtClean="0"/>
              <a:t>,</a:t>
            </a:r>
            <a:r>
              <a:rPr lang="en-US" baseline="0" dirty="0" smtClean="0"/>
              <a:t> p</a:t>
            </a:r>
            <a:r>
              <a:rPr lang="en-US" dirty="0" smtClean="0"/>
              <a:t>riorities</a:t>
            </a:r>
            <a:r>
              <a:rPr lang="en-US" baseline="0" dirty="0" smtClean="0"/>
              <a:t>, capacity, room for growth…etc. </a:t>
            </a:r>
            <a:r>
              <a:rPr lang="en-US" b="1" baseline="0" dirty="0" smtClean="0"/>
              <a:t>This will essentially serve as the story for why you are making the budget requests/changes. </a:t>
            </a:r>
          </a:p>
          <a:p>
            <a:r>
              <a:rPr lang="en-US" b="1" baseline="0" dirty="0" smtClean="0"/>
              <a:t>Duplicate slide if necessary </a:t>
            </a:r>
            <a:endParaRPr lang="en-US" b="1"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5</a:t>
            </a:fld>
            <a:endParaRPr lang="en-US"/>
          </a:p>
        </p:txBody>
      </p:sp>
    </p:spTree>
    <p:extLst>
      <p:ext uri="{BB962C8B-B14F-4D97-AF65-F5344CB8AC3E}">
        <p14:creationId xmlns:p14="http://schemas.microsoft.com/office/powerpoint/2010/main" val="77080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What was done with money allocated in last years budget</a:t>
            </a:r>
            <a:r>
              <a:rPr lang="en-US" b="0" baseline="0" dirty="0" smtClean="0"/>
              <a:t> cycle? Highlights/challenges. </a:t>
            </a:r>
            <a:endParaRPr lang="en-US" b="0" dirty="0" smtClean="0"/>
          </a:p>
          <a:p>
            <a:r>
              <a:rPr lang="en-US" b="1" dirty="0" smtClean="0"/>
              <a:t>Required </a:t>
            </a:r>
            <a:endParaRPr lang="en-US" b="1"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6</a:t>
            </a:fld>
            <a:endParaRPr lang="en-US"/>
          </a:p>
        </p:txBody>
      </p:sp>
    </p:spTree>
    <p:extLst>
      <p:ext uri="{BB962C8B-B14F-4D97-AF65-F5344CB8AC3E}">
        <p14:creationId xmlns:p14="http://schemas.microsoft.com/office/powerpoint/2010/main" val="612729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include</a:t>
            </a:r>
            <a:r>
              <a:rPr lang="en-US" baseline="0" dirty="0" smtClean="0"/>
              <a:t> items that mandated by State and Any Contractual obligation as well as any items that are already completely paid for by grants or other sources.  The items that you put here are ones that you do not need input on from the Campus at large or the </a:t>
            </a:r>
            <a:r>
              <a:rPr lang="en-US" baseline="0" smtClean="0"/>
              <a:t>College Council, </a:t>
            </a:r>
            <a:r>
              <a:rPr lang="en-US" baseline="0" dirty="0" smtClean="0"/>
              <a:t>but which you feel are an important part of your presentation.</a:t>
            </a:r>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7</a:t>
            </a:fld>
            <a:endParaRPr lang="en-US"/>
          </a:p>
        </p:txBody>
      </p:sp>
    </p:spTree>
    <p:extLst>
      <p:ext uri="{BB962C8B-B14F-4D97-AF65-F5344CB8AC3E}">
        <p14:creationId xmlns:p14="http://schemas.microsoft.com/office/powerpoint/2010/main" val="2539901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REQUIRED FOR</a:t>
            </a:r>
            <a:r>
              <a:rPr lang="en-US" b="1" baseline="0" dirty="0" smtClean="0"/>
              <a:t> EACH BUDGE PROPOSAL, IN RANKING ORDER (prioritized most /least important</a:t>
            </a:r>
            <a:endParaRPr lang="en-US" b="1" dirty="0" smtClean="0"/>
          </a:p>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8</a:t>
            </a:fld>
            <a:endParaRPr lang="en-US"/>
          </a:p>
        </p:txBody>
      </p:sp>
    </p:spTree>
    <p:extLst>
      <p:ext uri="{BB962C8B-B14F-4D97-AF65-F5344CB8AC3E}">
        <p14:creationId xmlns:p14="http://schemas.microsoft.com/office/powerpoint/2010/main" val="295708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REQUIRED FOR</a:t>
            </a:r>
            <a:r>
              <a:rPr lang="en-US" b="1" baseline="0" dirty="0" smtClean="0"/>
              <a:t> EACH BUDGE PROPOSAL, IN RANKING ORDER</a:t>
            </a:r>
          </a:p>
          <a:p>
            <a:endParaRPr lang="en-US" b="1" baseline="0" dirty="0" smtClean="0"/>
          </a:p>
          <a:p>
            <a:r>
              <a:rPr lang="en-US" b="0" baseline="0" dirty="0" smtClean="0"/>
              <a:t>Required: Is this request mandated by a law, regulation, or department as essential? (Ex: District now offering loans, requires new F.A. Assistant Director position)</a:t>
            </a:r>
          </a:p>
          <a:p>
            <a:r>
              <a:rPr lang="en-US" b="0" baseline="0" dirty="0" smtClean="0"/>
              <a:t>Sustaining: Essential to maintaining department status. (Ex: training for staff)</a:t>
            </a:r>
          </a:p>
          <a:p>
            <a:r>
              <a:rPr lang="en-US" b="0" baseline="0" dirty="0" smtClean="0"/>
              <a:t>Desired: A new request which supports vision and direction of department. (Ex: New computers or software programs)</a:t>
            </a:r>
            <a:endParaRPr lang="en-US" b="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cs typeface="Times New Roman" pitchFamily="18" charset="0"/>
            </a:endParaRPr>
          </a:p>
          <a:p>
            <a:endParaRPr lang="en-US" b="1" dirty="0" smtClean="0"/>
          </a:p>
          <a:p>
            <a:endParaRPr lang="en-US" dirty="0"/>
          </a:p>
        </p:txBody>
      </p:sp>
      <p:sp>
        <p:nvSpPr>
          <p:cNvPr id="4" name="Slide Number Placeholder 3"/>
          <p:cNvSpPr>
            <a:spLocks noGrp="1"/>
          </p:cNvSpPr>
          <p:nvPr>
            <p:ph type="sldNum" sz="quarter" idx="10"/>
          </p:nvPr>
        </p:nvSpPr>
        <p:spPr/>
        <p:txBody>
          <a:bodyPr/>
          <a:lstStyle/>
          <a:p>
            <a:fld id="{746E1A78-5B48-4CA2-BBBA-DB8733CF9755}" type="slidenum">
              <a:rPr lang="en-US" smtClean="0"/>
              <a:pPr/>
              <a:t>9</a:t>
            </a:fld>
            <a:endParaRPr lang="en-US"/>
          </a:p>
        </p:txBody>
      </p:sp>
    </p:spTree>
    <p:extLst>
      <p:ext uri="{BB962C8B-B14F-4D97-AF65-F5344CB8AC3E}">
        <p14:creationId xmlns:p14="http://schemas.microsoft.com/office/powerpoint/2010/main" val="134427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5C8A75-1CAA-4D60-98A5-79A2C9FCD70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C8A75-1CAA-4D60-98A5-79A2C9FCD70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5C8A75-1CAA-4D60-98A5-79A2C9FCD70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B57-1513-4FCD-AB9C-11D1F360F8E3}"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C8A75-1CAA-4D60-98A5-79A2C9FCD70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B57-1513-4FCD-AB9C-11D1F360F8E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C8A75-1CAA-4D60-98A5-79A2C9FCD70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15C8A75-1CAA-4D60-98A5-79A2C9FCD70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B57-1513-4FCD-AB9C-11D1F360F8E3}"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5C8A75-1CAA-4D60-98A5-79A2C9FCD704}" type="datetimeFigureOut">
              <a:rPr lang="en-US" smtClean="0"/>
              <a:pPr/>
              <a:t>4/17/2014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C8A75-1CAA-4D60-98A5-79A2C9FCD704}" type="datetimeFigureOut">
              <a:rPr lang="en-US" smtClean="0"/>
              <a:pPr/>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15C8A75-1CAA-4D60-98A5-79A2C9FCD704}" type="datetimeFigureOut">
              <a:rPr lang="en-US" smtClean="0"/>
              <a:pPr/>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17B57-1513-4FCD-AB9C-11D1F360F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15C8A75-1CAA-4D60-98A5-79A2C9FCD70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B57-1513-4FCD-AB9C-11D1F360F8E3}"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C8A75-1CAA-4D60-98A5-79A2C9FCD70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B57-1513-4FCD-AB9C-11D1F360F8E3}"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15C8A75-1CAA-4D60-98A5-79A2C9FCD704}" type="datetimeFigureOut">
              <a:rPr lang="en-US" smtClean="0"/>
              <a:pPr/>
              <a:t>4/17/2014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9717B57-1513-4FCD-AB9C-11D1F360F8E3}"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Council </a:t>
            </a:r>
            <a:br>
              <a:rPr lang="en-US" dirty="0" smtClean="0"/>
            </a:br>
            <a:r>
              <a:rPr lang="en-US" dirty="0" smtClean="0"/>
              <a:t>Budget Hearings 2014-15FY</a:t>
            </a:r>
            <a:endParaRPr lang="en-US" dirty="0"/>
          </a:p>
        </p:txBody>
      </p:sp>
      <p:grpSp>
        <p:nvGrpSpPr>
          <p:cNvPr id="7" name="Group 6"/>
          <p:cNvGrpSpPr/>
          <p:nvPr/>
        </p:nvGrpSpPr>
        <p:grpSpPr>
          <a:xfrm>
            <a:off x="228600" y="5804337"/>
            <a:ext cx="7743825" cy="1294050"/>
            <a:chOff x="152400" y="5638800"/>
            <a:chExt cx="8734425" cy="1459587"/>
          </a:xfrm>
        </p:grpSpPr>
        <p:pic>
          <p:nvPicPr>
            <p:cNvPr id="8" name="Picture 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638800"/>
              <a:ext cx="2333625" cy="1028700"/>
            </a:xfrm>
            <a:prstGeom prst="rect">
              <a:avLst/>
            </a:prstGeom>
          </p:spPr>
        </p:pic>
        <p:sp>
          <p:nvSpPr>
            <p:cNvPr id="9" name="TextBox 8"/>
            <p:cNvSpPr txBox="1"/>
            <p:nvPr/>
          </p:nvSpPr>
          <p:spPr>
            <a:xfrm>
              <a:off x="2486025" y="6236613"/>
              <a:ext cx="6400800" cy="861774"/>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2982794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40531631"/>
              </p:ext>
            </p:extLst>
          </p:nvPr>
        </p:nvGraphicFramePr>
        <p:xfrm>
          <a:off x="228600" y="2590800"/>
          <a:ext cx="8458199" cy="2971800"/>
        </p:xfrm>
        <a:graphic>
          <a:graphicData uri="http://schemas.openxmlformats.org/drawingml/2006/table">
            <a:tbl>
              <a:tblPr firstRow="1" firstCol="1" bandRow="1">
                <a:tableStyleId>{2D5ABB26-0587-4C30-8999-92F81FD0307C}</a:tableStyleId>
              </a:tblPr>
              <a:tblGrid>
                <a:gridCol w="2888347"/>
                <a:gridCol w="2728784"/>
                <a:gridCol w="2841068"/>
              </a:tblGrid>
              <a:tr h="552891">
                <a:tc>
                  <a:txBody>
                    <a:bodyPr/>
                    <a:lstStyle/>
                    <a:p>
                      <a:pPr marL="0" algn="ctr">
                        <a:spcBef>
                          <a:spcPts val="0"/>
                        </a:spcBef>
                        <a:spcAft>
                          <a:spcPts val="0"/>
                        </a:spcAft>
                      </a:pPr>
                      <a:r>
                        <a:rPr lang="en-US" sz="1800" b="1" dirty="0">
                          <a:effectLst/>
                        </a:rPr>
                        <a:t>Essential to College </a:t>
                      </a:r>
                      <a:r>
                        <a:rPr lang="en-US" sz="1800" b="1" dirty="0" smtClean="0">
                          <a:effectLst/>
                        </a:rPr>
                        <a:t>Function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Aligns with Division</a:t>
                      </a:r>
                      <a:r>
                        <a:rPr lang="en-US" sz="1800" b="1" baseline="0" dirty="0" smtClean="0">
                          <a:effectLst/>
                        </a:rPr>
                        <a:t> </a:t>
                      </a:r>
                      <a:r>
                        <a:rPr lang="en-US" sz="1800" b="1" dirty="0" smtClean="0">
                          <a:effectLst/>
                        </a:rPr>
                        <a:t>Vision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Overall Justification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18909">
                <a:tc>
                  <a:txBody>
                    <a:bodyPr/>
                    <a:lstStyle/>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#1 Priority </a:t>
            </a:r>
            <a:endParaRPr lang="en-US" dirty="0"/>
          </a:p>
        </p:txBody>
      </p:sp>
      <p:grpSp>
        <p:nvGrpSpPr>
          <p:cNvPr id="13" name="Group 12"/>
          <p:cNvGrpSpPr/>
          <p:nvPr/>
        </p:nvGrpSpPr>
        <p:grpSpPr>
          <a:xfrm>
            <a:off x="228600" y="5945965"/>
            <a:ext cx="7743825" cy="914070"/>
            <a:chOff x="152400" y="5798545"/>
            <a:chExt cx="8734425" cy="1030999"/>
          </a:xfrm>
        </p:grpSpPr>
        <p:pic>
          <p:nvPicPr>
            <p:cNvPr id="14" name="Picture 13"/>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5" name="TextBox 14"/>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132607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Request #2</a:t>
            </a:r>
            <a:br>
              <a:rPr lang="en-US" dirty="0" smtClean="0"/>
            </a:br>
            <a:r>
              <a:rPr lang="en-US" dirty="0" smtClean="0"/>
              <a:t>Description;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4410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#2 Priority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8147755"/>
              </p:ext>
            </p:extLst>
          </p:nvPr>
        </p:nvGraphicFramePr>
        <p:xfrm>
          <a:off x="152400" y="2514599"/>
          <a:ext cx="8839200" cy="3200401"/>
        </p:xfrm>
        <a:graphic>
          <a:graphicData uri="http://schemas.openxmlformats.org/drawingml/2006/table">
            <a:tbl>
              <a:tblPr firstRow="1" bandRow="1">
                <a:tableStyleId>{2D5ABB26-0587-4C30-8999-92F81FD0307C}</a:tableStyleId>
              </a:tblPr>
              <a:tblGrid>
                <a:gridCol w="6387993"/>
                <a:gridCol w="2451207"/>
              </a:tblGrid>
              <a:tr h="758159">
                <a:tc>
                  <a:txBody>
                    <a:bodyPr/>
                    <a:lstStyle/>
                    <a:p>
                      <a:r>
                        <a:rPr lang="en-US" dirty="0" smtClean="0"/>
                        <a:t>Is this</a:t>
                      </a:r>
                      <a:r>
                        <a:rPr lang="en-US" baseline="0" dirty="0" smtClean="0"/>
                        <a:t> your first time requesting? </a:t>
                      </a:r>
                      <a:r>
                        <a:rPr lang="en-US" sz="1600" i="1" baseline="0" dirty="0" smtClean="0"/>
                        <a:t>If not how many times have you requested this budget proposal?</a:t>
                      </a:r>
                      <a:endParaRPr lang="en-US" sz="16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13505">
                <a:tc>
                  <a:txBody>
                    <a:bodyPr/>
                    <a:lstStyle/>
                    <a:p>
                      <a:r>
                        <a:rPr lang="en-US" dirty="0" smtClean="0"/>
                        <a:t>What is the overall cost of the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505">
                <a:tc>
                  <a:txBody>
                    <a:bodyPr/>
                    <a:lstStyle/>
                    <a:p>
                      <a:r>
                        <a:rPr lang="en-US" dirty="0" smtClean="0"/>
                        <a:t>Is this a Required,</a:t>
                      </a:r>
                      <a:r>
                        <a:rPr lang="en-US" baseline="0" dirty="0" smtClean="0"/>
                        <a:t> Sustaining, or Desired Budget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Is this a 1 time allocation, temporary</a:t>
                      </a:r>
                      <a:r>
                        <a:rPr lang="en-US" baseline="0" dirty="0" smtClean="0"/>
                        <a:t> item, for permanent request?</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Was there a reduction/re-allocation in another</a:t>
                      </a:r>
                      <a:r>
                        <a:rPr lang="en-US" baseline="0" dirty="0" smtClean="0"/>
                        <a:t> area to justify this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1" name="Group 10"/>
          <p:cNvGrpSpPr/>
          <p:nvPr/>
        </p:nvGrpSpPr>
        <p:grpSpPr>
          <a:xfrm>
            <a:off x="228600" y="5945965"/>
            <a:ext cx="7743825" cy="914070"/>
            <a:chOff x="152400" y="5798545"/>
            <a:chExt cx="8734425" cy="1030999"/>
          </a:xfrm>
        </p:grpSpPr>
        <p:pic>
          <p:nvPicPr>
            <p:cNvPr id="12" name="Picture 1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51189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7395569"/>
              </p:ext>
            </p:extLst>
          </p:nvPr>
        </p:nvGraphicFramePr>
        <p:xfrm>
          <a:off x="228600" y="2590799"/>
          <a:ext cx="8458200" cy="3355165"/>
        </p:xfrm>
        <a:graphic>
          <a:graphicData uri="http://schemas.openxmlformats.org/drawingml/2006/table">
            <a:tbl>
              <a:tblPr firstRow="1" firstCol="1" bandRow="1">
                <a:tableStyleId>{2D5ABB26-0587-4C30-8999-92F81FD0307C}</a:tableStyleId>
              </a:tblPr>
              <a:tblGrid>
                <a:gridCol w="2888347"/>
                <a:gridCol w="2728784"/>
                <a:gridCol w="2841069"/>
              </a:tblGrid>
              <a:tr h="624216">
                <a:tc>
                  <a:txBody>
                    <a:bodyPr/>
                    <a:lstStyle/>
                    <a:p>
                      <a:pPr marL="0" algn="ctr">
                        <a:spcBef>
                          <a:spcPts val="0"/>
                        </a:spcBef>
                        <a:spcAft>
                          <a:spcPts val="0"/>
                        </a:spcAft>
                      </a:pPr>
                      <a:r>
                        <a:rPr lang="en-US" sz="1800" b="1" dirty="0">
                          <a:effectLst/>
                        </a:rPr>
                        <a:t>Essential to College </a:t>
                      </a:r>
                      <a:r>
                        <a:rPr lang="en-US" sz="1800" b="1" dirty="0" smtClean="0">
                          <a:effectLst/>
                        </a:rPr>
                        <a:t>Function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Aligns with Division</a:t>
                      </a:r>
                      <a:r>
                        <a:rPr lang="en-US" sz="1800" b="1" baseline="0" dirty="0" smtClean="0">
                          <a:effectLst/>
                        </a:rPr>
                        <a:t> </a:t>
                      </a:r>
                      <a:r>
                        <a:rPr lang="en-US" sz="1800" b="1" dirty="0" smtClean="0">
                          <a:effectLst/>
                        </a:rPr>
                        <a:t>Vision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Overall Justification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730949">
                <a:tc>
                  <a:txBody>
                    <a:bodyPr/>
                    <a:lstStyle/>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#2 Priority </a:t>
            </a:r>
            <a:endParaRPr lang="en-US" dirty="0"/>
          </a:p>
        </p:txBody>
      </p:sp>
      <p:grpSp>
        <p:nvGrpSpPr>
          <p:cNvPr id="13" name="Group 12"/>
          <p:cNvGrpSpPr/>
          <p:nvPr/>
        </p:nvGrpSpPr>
        <p:grpSpPr>
          <a:xfrm>
            <a:off x="228600" y="5945965"/>
            <a:ext cx="7743825" cy="914070"/>
            <a:chOff x="152400" y="5798545"/>
            <a:chExt cx="8734425" cy="1030999"/>
          </a:xfrm>
        </p:grpSpPr>
        <p:pic>
          <p:nvPicPr>
            <p:cNvPr id="14" name="Picture 13"/>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5" name="TextBox 14"/>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221631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Request #3</a:t>
            </a:r>
            <a:br>
              <a:rPr lang="en-US" dirty="0" smtClean="0"/>
            </a:br>
            <a:r>
              <a:rPr lang="en-US" dirty="0" smtClean="0"/>
              <a:t>Description;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4410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#3 Priority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3036732"/>
              </p:ext>
            </p:extLst>
          </p:nvPr>
        </p:nvGraphicFramePr>
        <p:xfrm>
          <a:off x="152400" y="2514599"/>
          <a:ext cx="8839200" cy="3200401"/>
        </p:xfrm>
        <a:graphic>
          <a:graphicData uri="http://schemas.openxmlformats.org/drawingml/2006/table">
            <a:tbl>
              <a:tblPr firstRow="1" bandRow="1">
                <a:tableStyleId>{2D5ABB26-0587-4C30-8999-92F81FD0307C}</a:tableStyleId>
              </a:tblPr>
              <a:tblGrid>
                <a:gridCol w="6387993"/>
                <a:gridCol w="2451207"/>
              </a:tblGrid>
              <a:tr h="758159">
                <a:tc>
                  <a:txBody>
                    <a:bodyPr/>
                    <a:lstStyle/>
                    <a:p>
                      <a:r>
                        <a:rPr lang="en-US" dirty="0" smtClean="0"/>
                        <a:t>Is this</a:t>
                      </a:r>
                      <a:r>
                        <a:rPr lang="en-US" baseline="0" dirty="0" smtClean="0"/>
                        <a:t> your first time requesting? </a:t>
                      </a:r>
                      <a:r>
                        <a:rPr lang="en-US" sz="1600" i="1" baseline="0" dirty="0" smtClean="0"/>
                        <a:t>If not how many times have you requested this budget proposal?</a:t>
                      </a:r>
                      <a:endParaRPr lang="en-US" sz="16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13505">
                <a:tc>
                  <a:txBody>
                    <a:bodyPr/>
                    <a:lstStyle/>
                    <a:p>
                      <a:r>
                        <a:rPr lang="en-US" dirty="0" smtClean="0"/>
                        <a:t>What is the overall cost of the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505">
                <a:tc>
                  <a:txBody>
                    <a:bodyPr/>
                    <a:lstStyle/>
                    <a:p>
                      <a:r>
                        <a:rPr lang="en-US" dirty="0" smtClean="0"/>
                        <a:t>Is this a Required,</a:t>
                      </a:r>
                      <a:r>
                        <a:rPr lang="en-US" baseline="0" dirty="0" smtClean="0"/>
                        <a:t> Sustaining, or Desired Budget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Is this a 1 time allocation, temporary</a:t>
                      </a:r>
                      <a:r>
                        <a:rPr lang="en-US" baseline="0" dirty="0" smtClean="0"/>
                        <a:t> item, for permanent request?</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Was there a reduction/re-allocation in another</a:t>
                      </a:r>
                      <a:r>
                        <a:rPr lang="en-US" baseline="0" dirty="0" smtClean="0"/>
                        <a:t> area to justify this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1" name="Group 10"/>
          <p:cNvGrpSpPr/>
          <p:nvPr/>
        </p:nvGrpSpPr>
        <p:grpSpPr>
          <a:xfrm>
            <a:off x="228600" y="5945965"/>
            <a:ext cx="7743825" cy="914070"/>
            <a:chOff x="152400" y="5798545"/>
            <a:chExt cx="8734425" cy="1030999"/>
          </a:xfrm>
        </p:grpSpPr>
        <p:pic>
          <p:nvPicPr>
            <p:cNvPr id="12" name="Picture 1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1866633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4441819"/>
              </p:ext>
            </p:extLst>
          </p:nvPr>
        </p:nvGraphicFramePr>
        <p:xfrm>
          <a:off x="228600" y="2590800"/>
          <a:ext cx="8534400" cy="3200400"/>
        </p:xfrm>
        <a:graphic>
          <a:graphicData uri="http://schemas.openxmlformats.org/drawingml/2006/table">
            <a:tbl>
              <a:tblPr firstRow="1" firstCol="1" bandRow="1">
                <a:tableStyleId>{2D5ABB26-0587-4C30-8999-92F81FD0307C}</a:tableStyleId>
              </a:tblPr>
              <a:tblGrid>
                <a:gridCol w="2914368"/>
                <a:gridCol w="2753368"/>
                <a:gridCol w="2866664"/>
              </a:tblGrid>
              <a:tr h="595422">
                <a:tc>
                  <a:txBody>
                    <a:bodyPr/>
                    <a:lstStyle/>
                    <a:p>
                      <a:pPr marL="0" algn="ctr">
                        <a:spcBef>
                          <a:spcPts val="0"/>
                        </a:spcBef>
                        <a:spcAft>
                          <a:spcPts val="0"/>
                        </a:spcAft>
                      </a:pPr>
                      <a:r>
                        <a:rPr lang="en-US" sz="1800" b="1" dirty="0">
                          <a:effectLst/>
                        </a:rPr>
                        <a:t>Essential to College </a:t>
                      </a:r>
                      <a:r>
                        <a:rPr lang="en-US" sz="1800" b="1" dirty="0" smtClean="0">
                          <a:effectLst/>
                        </a:rPr>
                        <a:t>Function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Aligns with Division</a:t>
                      </a:r>
                      <a:r>
                        <a:rPr lang="en-US" sz="1800" b="1" baseline="0" dirty="0" smtClean="0">
                          <a:effectLst/>
                        </a:rPr>
                        <a:t> </a:t>
                      </a:r>
                      <a:r>
                        <a:rPr lang="en-US" sz="1800" b="1" dirty="0" smtClean="0">
                          <a:effectLst/>
                        </a:rPr>
                        <a:t>Vision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algn="ctr">
                        <a:spcBef>
                          <a:spcPts val="0"/>
                        </a:spcBef>
                        <a:spcAft>
                          <a:spcPts val="0"/>
                        </a:spcAft>
                      </a:pPr>
                      <a:r>
                        <a:rPr lang="en-US" sz="1800" b="1" dirty="0" smtClean="0">
                          <a:effectLst/>
                        </a:rPr>
                        <a:t>Overall Justification</a:t>
                      </a:r>
                      <a:endParaRPr lang="en-US"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604978">
                <a:tc>
                  <a:txBody>
                    <a:bodyPr/>
                    <a:lstStyle/>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smtClean="0">
                        <a:effectLst/>
                      </a:endParaRPr>
                    </a:p>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#3 Priority </a:t>
            </a:r>
            <a:endParaRPr lang="en-US" dirty="0"/>
          </a:p>
        </p:txBody>
      </p:sp>
      <p:grpSp>
        <p:nvGrpSpPr>
          <p:cNvPr id="13" name="Group 12"/>
          <p:cNvGrpSpPr/>
          <p:nvPr/>
        </p:nvGrpSpPr>
        <p:grpSpPr>
          <a:xfrm>
            <a:off x="228600" y="5945965"/>
            <a:ext cx="7743825" cy="914070"/>
            <a:chOff x="152400" y="5798545"/>
            <a:chExt cx="8734425" cy="1030999"/>
          </a:xfrm>
        </p:grpSpPr>
        <p:pic>
          <p:nvPicPr>
            <p:cNvPr id="14" name="Picture 13"/>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5" name="TextBox 14"/>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458588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667000"/>
            <a:ext cx="8945879" cy="3115733"/>
          </a:xfrm>
        </p:spPr>
        <p:txBody>
          <a:bodyPr/>
          <a:lstStyle/>
          <a:p>
            <a:pPr marL="0" indent="0">
              <a:buNone/>
            </a:pPr>
            <a:endParaRPr lang="en-US" dirty="0"/>
          </a:p>
        </p:txBody>
      </p:sp>
      <p:sp>
        <p:nvSpPr>
          <p:cNvPr id="3" name="Title 2"/>
          <p:cNvSpPr>
            <a:spLocks noGrp="1"/>
          </p:cNvSpPr>
          <p:nvPr>
            <p:ph type="title"/>
          </p:nvPr>
        </p:nvSpPr>
        <p:spPr/>
        <p:txBody>
          <a:bodyPr>
            <a:normAutofit/>
          </a:bodyPr>
          <a:lstStyle/>
          <a:p>
            <a:r>
              <a:rPr lang="en-US" dirty="0" smtClean="0"/>
              <a:t>Conclusion</a:t>
            </a:r>
            <a:endParaRPr lang="en-US" dirty="0"/>
          </a:p>
        </p:txBody>
      </p:sp>
      <p:grpSp>
        <p:nvGrpSpPr>
          <p:cNvPr id="14" name="Group 13"/>
          <p:cNvGrpSpPr/>
          <p:nvPr/>
        </p:nvGrpSpPr>
        <p:grpSpPr>
          <a:xfrm>
            <a:off x="228600" y="5945965"/>
            <a:ext cx="7743825" cy="914070"/>
            <a:chOff x="152400" y="5798545"/>
            <a:chExt cx="8734425" cy="1030999"/>
          </a:xfrm>
        </p:grpSpPr>
        <p:pic>
          <p:nvPicPr>
            <p:cNvPr id="15" name="Picture 14"/>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343407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0"/>
            <a:ext cx="8153400" cy="3048000"/>
          </a:xfrm>
        </p:spPr>
        <p:txBody>
          <a:bodyPr/>
          <a:lstStyle/>
          <a:p>
            <a:pPr marL="0" indent="0">
              <a:buNone/>
            </a:pPr>
            <a:endParaRPr lang="en-US" dirty="0"/>
          </a:p>
        </p:txBody>
      </p:sp>
      <p:sp>
        <p:nvSpPr>
          <p:cNvPr id="3" name="Title 2"/>
          <p:cNvSpPr>
            <a:spLocks noGrp="1"/>
          </p:cNvSpPr>
          <p:nvPr>
            <p:ph type="title"/>
          </p:nvPr>
        </p:nvSpPr>
        <p:spPr/>
        <p:txBody>
          <a:bodyPr/>
          <a:lstStyle/>
          <a:p>
            <a:r>
              <a:rPr lang="en-US" dirty="0" smtClean="0">
                <a:solidFill>
                  <a:schemeClr val="bg1"/>
                </a:solidFill>
              </a:rPr>
              <a:t>Overview of Departments</a:t>
            </a:r>
            <a:endParaRPr lang="en-US" dirty="0">
              <a:solidFill>
                <a:schemeClr val="bg1"/>
              </a:solidFill>
            </a:endParaRPr>
          </a:p>
        </p:txBody>
      </p:sp>
      <p:grpSp>
        <p:nvGrpSpPr>
          <p:cNvPr id="12" name="Group 11"/>
          <p:cNvGrpSpPr/>
          <p:nvPr/>
        </p:nvGrpSpPr>
        <p:grpSpPr>
          <a:xfrm>
            <a:off x="228600" y="5804337"/>
            <a:ext cx="7743825" cy="1294050"/>
            <a:chOff x="152400" y="5638800"/>
            <a:chExt cx="8734425" cy="1459587"/>
          </a:xfrm>
        </p:grpSpPr>
        <p:pic>
          <p:nvPicPr>
            <p:cNvPr id="13" name="Picture 1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638800"/>
              <a:ext cx="2333625" cy="1028700"/>
            </a:xfrm>
            <a:prstGeom prst="rect">
              <a:avLst/>
            </a:prstGeom>
          </p:spPr>
        </p:pic>
        <p:sp>
          <p:nvSpPr>
            <p:cNvPr id="14" name="TextBox 13"/>
            <p:cNvSpPr txBox="1"/>
            <p:nvPr/>
          </p:nvSpPr>
          <p:spPr>
            <a:xfrm>
              <a:off x="2486025" y="6236613"/>
              <a:ext cx="6400800" cy="861774"/>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378152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305800" cy="3352799"/>
          </a:xfrm>
        </p:spPr>
        <p:txBody>
          <a:bodyPr/>
          <a:lstStyle/>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Division Vision </a:t>
            </a:r>
            <a:br>
              <a:rPr lang="en-US" dirty="0" smtClean="0"/>
            </a:br>
            <a:r>
              <a:rPr lang="en-US" dirty="0" smtClean="0"/>
              <a:t>Alignment to Core </a:t>
            </a:r>
            <a:r>
              <a:rPr lang="en-US" dirty="0"/>
              <a:t>T</a:t>
            </a:r>
            <a:r>
              <a:rPr lang="en-US" dirty="0" smtClean="0"/>
              <a:t>hemes</a:t>
            </a:r>
            <a:endParaRPr lang="en-US" dirty="0"/>
          </a:p>
        </p:txBody>
      </p:sp>
      <p:grpSp>
        <p:nvGrpSpPr>
          <p:cNvPr id="14" name="Group 13"/>
          <p:cNvGrpSpPr/>
          <p:nvPr/>
        </p:nvGrpSpPr>
        <p:grpSpPr>
          <a:xfrm>
            <a:off x="228600" y="5945965"/>
            <a:ext cx="7743825" cy="914070"/>
            <a:chOff x="152400" y="5798545"/>
            <a:chExt cx="8734425" cy="1030999"/>
          </a:xfrm>
        </p:grpSpPr>
        <p:pic>
          <p:nvPicPr>
            <p:cNvPr id="15" name="Picture 14"/>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217810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400" cy="3428999"/>
          </a:xfrm>
        </p:spPr>
        <p:txBody>
          <a:bodyPr/>
          <a:lstStyle/>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Division Vision </a:t>
            </a:r>
            <a:br>
              <a:rPr lang="en-US" dirty="0" smtClean="0"/>
            </a:br>
            <a:r>
              <a:rPr lang="en-US" dirty="0" smtClean="0"/>
              <a:t>Alignment to Core </a:t>
            </a:r>
            <a:r>
              <a:rPr lang="en-US" dirty="0"/>
              <a:t>T</a:t>
            </a:r>
            <a:r>
              <a:rPr lang="en-US" dirty="0" smtClean="0"/>
              <a:t>hemes</a:t>
            </a:r>
            <a:endParaRPr lang="en-US" dirty="0"/>
          </a:p>
        </p:txBody>
      </p:sp>
      <p:grpSp>
        <p:nvGrpSpPr>
          <p:cNvPr id="13" name="Group 12"/>
          <p:cNvGrpSpPr/>
          <p:nvPr/>
        </p:nvGrpSpPr>
        <p:grpSpPr>
          <a:xfrm>
            <a:off x="228600" y="5945965"/>
            <a:ext cx="7743825" cy="914070"/>
            <a:chOff x="152400" y="5798545"/>
            <a:chExt cx="8734425" cy="1030999"/>
          </a:xfrm>
        </p:grpSpPr>
        <p:pic>
          <p:nvPicPr>
            <p:cNvPr id="14" name="Picture 13"/>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5" name="TextBox 14"/>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159445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534400" cy="2810933"/>
          </a:xfrm>
        </p:spPr>
        <p:txBody>
          <a:bodyPr/>
          <a:lstStyle/>
          <a:p>
            <a:pPr marL="0" indent="0">
              <a:buNone/>
            </a:pPr>
            <a:endParaRPr lang="en-US" dirty="0"/>
          </a:p>
        </p:txBody>
      </p:sp>
      <p:sp>
        <p:nvSpPr>
          <p:cNvPr id="3" name="Title 2"/>
          <p:cNvSpPr>
            <a:spLocks noGrp="1"/>
          </p:cNvSpPr>
          <p:nvPr>
            <p:ph type="title"/>
          </p:nvPr>
        </p:nvSpPr>
        <p:spPr/>
        <p:txBody>
          <a:bodyPr>
            <a:normAutofit/>
          </a:bodyPr>
          <a:lstStyle/>
          <a:p>
            <a:r>
              <a:rPr lang="en-US" dirty="0" smtClean="0"/>
              <a:t>Division Status</a:t>
            </a:r>
            <a:endParaRPr lang="en-US" dirty="0"/>
          </a:p>
        </p:txBody>
      </p:sp>
      <p:grpSp>
        <p:nvGrpSpPr>
          <p:cNvPr id="14" name="Group 13"/>
          <p:cNvGrpSpPr/>
          <p:nvPr/>
        </p:nvGrpSpPr>
        <p:grpSpPr>
          <a:xfrm>
            <a:off x="228600" y="5945965"/>
            <a:ext cx="7743825" cy="914070"/>
            <a:chOff x="152400" y="5798545"/>
            <a:chExt cx="8734425" cy="1030999"/>
          </a:xfrm>
        </p:grpSpPr>
        <p:pic>
          <p:nvPicPr>
            <p:cNvPr id="15" name="Picture 14"/>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84518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Highlights from previous requests </a:t>
            </a:r>
            <a:endParaRPr lang="en-US" dirty="0"/>
          </a:p>
        </p:txBody>
      </p:sp>
      <p:grpSp>
        <p:nvGrpSpPr>
          <p:cNvPr id="14" name="Group 13"/>
          <p:cNvGrpSpPr/>
          <p:nvPr/>
        </p:nvGrpSpPr>
        <p:grpSpPr>
          <a:xfrm>
            <a:off x="228600" y="5945965"/>
            <a:ext cx="7743825" cy="914070"/>
            <a:chOff x="152400" y="5798545"/>
            <a:chExt cx="8734425" cy="1030999"/>
          </a:xfrm>
        </p:grpSpPr>
        <p:pic>
          <p:nvPicPr>
            <p:cNvPr id="15" name="Picture 14"/>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376445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reporting ONLY</a:t>
            </a:r>
            <a:endParaRPr lang="en-US" dirty="0"/>
          </a:p>
        </p:txBody>
      </p:sp>
      <p:sp>
        <p:nvSpPr>
          <p:cNvPr id="3" name="Title 2"/>
          <p:cNvSpPr>
            <a:spLocks noGrp="1"/>
          </p:cNvSpPr>
          <p:nvPr>
            <p:ph type="title"/>
          </p:nvPr>
        </p:nvSpPr>
        <p:spPr/>
        <p:txBody>
          <a:bodyPr/>
          <a:lstStyle/>
          <a:p>
            <a:r>
              <a:rPr lang="en-US" dirty="0" smtClean="0"/>
              <a:t>Mandatory Budget Items</a:t>
            </a:r>
            <a:endParaRPr lang="en-US" dirty="0"/>
          </a:p>
        </p:txBody>
      </p:sp>
    </p:spTree>
    <p:extLst>
      <p:ext uri="{BB962C8B-B14F-4D97-AF65-F5344CB8AC3E}">
        <p14:creationId xmlns:p14="http://schemas.microsoft.com/office/powerpoint/2010/main" val="292584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Request #1</a:t>
            </a:r>
            <a:br>
              <a:rPr lang="en-US" dirty="0" smtClean="0"/>
            </a:br>
            <a:r>
              <a:rPr lang="en-US" dirty="0" smtClean="0"/>
              <a:t>Description;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330186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Budget Proposal</a:t>
            </a:r>
            <a:br>
              <a:rPr lang="en-US" dirty="0" smtClean="0"/>
            </a:br>
            <a:r>
              <a:rPr lang="en-US" dirty="0" smtClean="0"/>
              <a:t>#1 Priority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9815050"/>
              </p:ext>
            </p:extLst>
          </p:nvPr>
        </p:nvGraphicFramePr>
        <p:xfrm>
          <a:off x="152400" y="2514599"/>
          <a:ext cx="8839200" cy="3200401"/>
        </p:xfrm>
        <a:graphic>
          <a:graphicData uri="http://schemas.openxmlformats.org/drawingml/2006/table">
            <a:tbl>
              <a:tblPr firstRow="1" bandRow="1">
                <a:tableStyleId>{2D5ABB26-0587-4C30-8999-92F81FD0307C}</a:tableStyleId>
              </a:tblPr>
              <a:tblGrid>
                <a:gridCol w="6387993"/>
                <a:gridCol w="2451207"/>
              </a:tblGrid>
              <a:tr h="758159">
                <a:tc>
                  <a:txBody>
                    <a:bodyPr/>
                    <a:lstStyle/>
                    <a:p>
                      <a:r>
                        <a:rPr lang="en-US" dirty="0" smtClean="0"/>
                        <a:t>Is this</a:t>
                      </a:r>
                      <a:r>
                        <a:rPr lang="en-US" baseline="0" dirty="0" smtClean="0"/>
                        <a:t> your first time requesting? </a:t>
                      </a:r>
                      <a:r>
                        <a:rPr lang="en-US" sz="1600" i="1" baseline="0" dirty="0" smtClean="0"/>
                        <a:t>If not how many times have you requested this budget proposal?</a:t>
                      </a:r>
                      <a:endParaRPr lang="en-US" sz="16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13505">
                <a:tc>
                  <a:txBody>
                    <a:bodyPr/>
                    <a:lstStyle/>
                    <a:p>
                      <a:r>
                        <a:rPr lang="en-US" dirty="0" smtClean="0"/>
                        <a:t>What is the overall cost of the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505">
                <a:tc>
                  <a:txBody>
                    <a:bodyPr/>
                    <a:lstStyle/>
                    <a:p>
                      <a:r>
                        <a:rPr lang="en-US" dirty="0" smtClean="0"/>
                        <a:t>Is this a Required,</a:t>
                      </a:r>
                      <a:r>
                        <a:rPr lang="en-US" baseline="0" dirty="0" smtClean="0"/>
                        <a:t> Sustaining, or Desired Budget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Is this a one time allocation, temporary</a:t>
                      </a:r>
                      <a:r>
                        <a:rPr lang="en-US" baseline="0" dirty="0" smtClean="0"/>
                        <a:t> item, or permanent, ongoing request?</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616">
                <a:tc>
                  <a:txBody>
                    <a:bodyPr/>
                    <a:lstStyle/>
                    <a:p>
                      <a:r>
                        <a:rPr lang="en-US" dirty="0" smtClean="0"/>
                        <a:t>Was there a reduction/re-allocation in another</a:t>
                      </a:r>
                      <a:r>
                        <a:rPr lang="en-US" baseline="0" dirty="0" smtClean="0"/>
                        <a:t> area to justify this proposal?</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1" name="Group 10"/>
          <p:cNvGrpSpPr/>
          <p:nvPr/>
        </p:nvGrpSpPr>
        <p:grpSpPr>
          <a:xfrm>
            <a:off x="228600" y="5945965"/>
            <a:ext cx="7743825" cy="914070"/>
            <a:chOff x="152400" y="5798545"/>
            <a:chExt cx="8734425" cy="1030999"/>
          </a:xfrm>
        </p:grpSpPr>
        <p:pic>
          <p:nvPicPr>
            <p:cNvPr id="12" name="Picture 1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2400" y="5798545"/>
              <a:ext cx="2333625" cy="1028700"/>
            </a:xfrm>
            <a:prstGeom prst="rect">
              <a:avLst/>
            </a:prstGeom>
          </p:spPr>
        </p:pic>
        <p:sp>
          <p:nvSpPr>
            <p:cNvPr id="16" name="TextBox 15"/>
            <p:cNvSpPr txBox="1"/>
            <p:nvPr/>
          </p:nvSpPr>
          <p:spPr>
            <a:xfrm>
              <a:off x="2486025" y="5967771"/>
              <a:ext cx="6400800" cy="861773"/>
            </a:xfrm>
            <a:prstGeom prst="rect">
              <a:avLst/>
            </a:prstGeom>
            <a:noFill/>
          </p:spPr>
          <p:txBody>
            <a:bodyPr wrap="square" rtlCol="0">
              <a:spAutoFit/>
            </a:bodyPr>
            <a:lstStyle/>
            <a:p>
              <a:pPr algn="ctr"/>
              <a:r>
                <a:rPr lang="en-US" sz="1600" b="1" dirty="0">
                  <a:solidFill>
                    <a:srgbClr val="002060"/>
                  </a:solidFill>
                </a:rPr>
                <a:t>Student Achievement / Teaching &amp; Learning / College Culture &amp; Climate / Community Engagement &amp; Partnerships</a:t>
              </a:r>
              <a:endParaRPr lang="en-US" sz="1600" dirty="0">
                <a:solidFill>
                  <a:srgbClr val="002060"/>
                </a:solidFill>
              </a:endParaRPr>
            </a:p>
            <a:p>
              <a:endParaRPr lang="en-US" dirty="0"/>
            </a:p>
          </p:txBody>
        </p:sp>
      </p:grpSp>
    </p:spTree>
    <p:extLst>
      <p:ext uri="{BB962C8B-B14F-4D97-AF65-F5344CB8AC3E}">
        <p14:creationId xmlns:p14="http://schemas.microsoft.com/office/powerpoint/2010/main" val="52206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229</TotalTime>
  <Words>905</Words>
  <Application>Microsoft Office PowerPoint</Application>
  <PresentationFormat>On-screen Show (4:3)</PresentationFormat>
  <Paragraphs>132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Candara</vt:lpstr>
      <vt:lpstr>Symbol</vt:lpstr>
      <vt:lpstr>Times New Roman</vt:lpstr>
      <vt:lpstr>Waveform</vt:lpstr>
      <vt:lpstr>College Council  Budget Hearings 2014-15FY</vt:lpstr>
      <vt:lpstr>Overview of Departments</vt:lpstr>
      <vt:lpstr>Division Vision  Alignment to Core Themes</vt:lpstr>
      <vt:lpstr>Division Vision  Alignment to Core Themes</vt:lpstr>
      <vt:lpstr>Division Status</vt:lpstr>
      <vt:lpstr>Highlights from previous requests </vt:lpstr>
      <vt:lpstr>Mandatory Budget Items</vt:lpstr>
      <vt:lpstr>Budget Request #1 Description;    </vt:lpstr>
      <vt:lpstr>Budget Proposal #1 Priority </vt:lpstr>
      <vt:lpstr>Budget Proposal #1 Priority </vt:lpstr>
      <vt:lpstr>Budget Request #2 Description;    </vt:lpstr>
      <vt:lpstr>Budget Proposal #2 Priority </vt:lpstr>
      <vt:lpstr>Budget Proposal #2 Priority </vt:lpstr>
      <vt:lpstr>Budget Request #3 Description;    </vt:lpstr>
      <vt:lpstr>Budget Proposal #3 Priority </vt:lpstr>
      <vt:lpstr>Budget Proposal #3 Priority </vt:lpstr>
      <vt:lpstr>Conclusion</vt:lpstr>
    </vt:vector>
  </TitlesOfParts>
  <Company>South Seattle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DeForrest</dc:creator>
  <cp:lastModifiedBy>Jennifer Evans</cp:lastModifiedBy>
  <cp:revision>21</cp:revision>
  <cp:lastPrinted>2014-01-29T21:00:59Z</cp:lastPrinted>
  <dcterms:created xsi:type="dcterms:W3CDTF">2013-03-21T18:34:07Z</dcterms:created>
  <dcterms:modified xsi:type="dcterms:W3CDTF">2014-04-17T18:29:58Z</dcterms:modified>
</cp:coreProperties>
</file>